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5" r:id="rId1"/>
    <p:sldMasterId id="2147483735" r:id="rId2"/>
  </p:sldMasterIdLst>
  <p:notesMasterIdLst>
    <p:notesMasterId r:id="rId11"/>
  </p:notesMasterIdLst>
  <p:handoutMasterIdLst>
    <p:handoutMasterId r:id="rId12"/>
  </p:handoutMasterIdLst>
  <p:sldIdLst>
    <p:sldId id="319" r:id="rId3"/>
    <p:sldId id="320" r:id="rId4"/>
    <p:sldId id="304" r:id="rId5"/>
    <p:sldId id="306" r:id="rId6"/>
    <p:sldId id="316" r:id="rId7"/>
    <p:sldId id="317" r:id="rId8"/>
    <p:sldId id="318" r:id="rId9"/>
    <p:sldId id="321" r:id="rId10"/>
  </p:sldIdLst>
  <p:sldSz cx="9144000" cy="6858000" type="screen4x3"/>
  <p:notesSz cx="6997700" cy="9283700"/>
  <p:defaultTex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4">
          <p15:clr>
            <a:srgbClr val="A4A3A4"/>
          </p15:clr>
        </p15:guide>
        <p15:guide id="2" pos="22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E0F6"/>
    <a:srgbClr val="F0F0F0"/>
    <a:srgbClr val="3C3C3C"/>
    <a:srgbClr val="DA6544"/>
    <a:srgbClr val="DE6D4B"/>
    <a:srgbClr val="113366"/>
    <a:srgbClr val="0067A2"/>
    <a:srgbClr val="C4DE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220" autoAdjust="0"/>
  </p:normalViewPr>
  <p:slideViewPr>
    <p:cSldViewPr snapToGrid="0" snapToObjects="1">
      <p:cViewPr varScale="1">
        <p:scale>
          <a:sx n="59" d="100"/>
          <a:sy n="59" d="100"/>
        </p:scale>
        <p:origin x="840" y="60"/>
      </p:cViewPr>
      <p:guideLst>
        <p:guide orient="horz" pos="2160"/>
        <p:guide pos="2880"/>
      </p:guideLst>
    </p:cSldViewPr>
  </p:slideViewPr>
  <p:outlineViewPr>
    <p:cViewPr>
      <p:scale>
        <a:sx n="33" d="100"/>
        <a:sy n="33" d="100"/>
      </p:scale>
      <p:origin x="0" y="27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1578" y="2226"/>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63988" y="0"/>
            <a:ext cx="3032125" cy="463550"/>
          </a:xfrm>
          <a:prstGeom prst="rect">
            <a:avLst/>
          </a:prstGeom>
        </p:spPr>
        <p:txBody>
          <a:bodyPr vert="horz" lIns="91440" tIns="45720" rIns="91440" bIns="45720" rtlCol="0"/>
          <a:lstStyle>
            <a:lvl1pPr algn="r">
              <a:defRPr sz="1200"/>
            </a:lvl1pPr>
          </a:lstStyle>
          <a:p>
            <a:fld id="{8A9517BB-CA85-4CAD-973E-607076D2FFE9}" type="datetimeFigureOut">
              <a:rPr lang="en-US" smtClean="0"/>
              <a:pPr/>
              <a:t>3/29/2015</a:t>
            </a:fld>
            <a:endParaRPr lang="en-US"/>
          </a:p>
        </p:txBody>
      </p:sp>
      <p:sp>
        <p:nvSpPr>
          <p:cNvPr id="4" name="Footer Placeholder 3"/>
          <p:cNvSpPr>
            <a:spLocks noGrp="1"/>
          </p:cNvSpPr>
          <p:nvPr>
            <p:ph type="ftr" sz="quarter" idx="2"/>
          </p:nvPr>
        </p:nvSpPr>
        <p:spPr>
          <a:xfrm>
            <a:off x="0" y="8818563"/>
            <a:ext cx="303212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63988" y="8818563"/>
            <a:ext cx="3032125" cy="463550"/>
          </a:xfrm>
          <a:prstGeom prst="rect">
            <a:avLst/>
          </a:prstGeom>
        </p:spPr>
        <p:txBody>
          <a:bodyPr vert="horz" lIns="91440" tIns="45720" rIns="91440" bIns="45720" rtlCol="0" anchor="b"/>
          <a:lstStyle>
            <a:lvl1pPr algn="r">
              <a:defRPr sz="1200"/>
            </a:lvl1pPr>
          </a:lstStyle>
          <a:p>
            <a:fld id="{04B7B858-D029-40B1-9D90-3B914F2E7BCE}" type="slidenum">
              <a:rPr lang="en-US" smtClean="0"/>
              <a:pPr/>
              <a:t>‹#›</a:t>
            </a:fld>
            <a:endParaRPr lang="en-US"/>
          </a:p>
        </p:txBody>
      </p:sp>
    </p:spTree>
    <p:extLst>
      <p:ext uri="{BB962C8B-B14F-4D97-AF65-F5344CB8AC3E}">
        <p14:creationId xmlns:p14="http://schemas.microsoft.com/office/powerpoint/2010/main" val="2185057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63744" y="0"/>
            <a:ext cx="3032337" cy="464185"/>
          </a:xfrm>
          <a:prstGeom prst="rect">
            <a:avLst/>
          </a:prstGeom>
        </p:spPr>
        <p:txBody>
          <a:bodyPr vert="horz" wrap="square" lIns="93031" tIns="46516" rIns="93031" bIns="46516" numCol="1" anchor="t" anchorCtr="0" compatLnSpc="1">
            <a:prstTxWarp prst="textNoShape">
              <a:avLst/>
            </a:prstTxWarp>
          </a:bodyPr>
          <a:lstStyle>
            <a:lvl1pPr algn="r">
              <a:defRPr sz="1200"/>
            </a:lvl1pPr>
          </a:lstStyle>
          <a:p>
            <a:fld id="{BA071CC6-9498-48A9-ABAF-B1C1E57A2249}" type="datetimeFigureOut">
              <a:rPr lang="en-US"/>
              <a:pPr/>
              <a:t>3/29/2015</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pPr lvl="0"/>
            <a:endParaRPr lang="en-US" noProof="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3031" tIns="46516" rIns="93031" bIns="4651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963744" y="8817904"/>
            <a:ext cx="3032337" cy="464185"/>
          </a:xfrm>
          <a:prstGeom prst="rect">
            <a:avLst/>
          </a:prstGeom>
        </p:spPr>
        <p:txBody>
          <a:bodyPr vert="horz" wrap="square" lIns="93031" tIns="46516" rIns="93031" bIns="46516" numCol="1" anchor="b" anchorCtr="0" compatLnSpc="1">
            <a:prstTxWarp prst="textNoShape">
              <a:avLst/>
            </a:prstTxWarp>
          </a:bodyPr>
          <a:lstStyle>
            <a:lvl1pPr algn="r">
              <a:defRPr sz="1200"/>
            </a:lvl1pPr>
          </a:lstStyle>
          <a:p>
            <a:fld id="{FEFD8F63-1F52-4E0E-95EA-37E16F116829}" type="slidenum">
              <a:rPr lang="en-US"/>
              <a:pPr/>
              <a:t>‹#›</a:t>
            </a:fld>
            <a:endParaRPr lang="en-US"/>
          </a:p>
        </p:txBody>
      </p:sp>
    </p:spTree>
    <p:extLst>
      <p:ext uri="{BB962C8B-B14F-4D97-AF65-F5344CB8AC3E}">
        <p14:creationId xmlns:p14="http://schemas.microsoft.com/office/powerpoint/2010/main" val="275407486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Curriculum</a:t>
            </a:r>
            <a:r>
              <a:rPr lang="en-US" baseline="0" dirty="0" smtClean="0"/>
              <a:t> consists of more than the text or teacher’s manual edition. Curriculum includes all that we do to teach learners:</a:t>
            </a:r>
          </a:p>
          <a:p>
            <a:endParaRPr lang="en-US" baseline="0" dirty="0" smtClean="0"/>
          </a:p>
          <a:p>
            <a:r>
              <a:rPr lang="en-US" b="1" baseline="0" dirty="0" smtClean="0"/>
              <a:t>Goals</a:t>
            </a:r>
            <a:r>
              <a:rPr lang="en-US" baseline="0" dirty="0" smtClean="0"/>
              <a:t> – we set goals, usually based upon state standards or the Common Core Standards (more on this in next slide)</a:t>
            </a:r>
          </a:p>
          <a:p>
            <a:endParaRPr lang="en-US" b="1" dirty="0" smtClean="0"/>
          </a:p>
          <a:p>
            <a:r>
              <a:rPr lang="en-US" b="1" dirty="0" smtClean="0"/>
              <a:t>Assessment</a:t>
            </a:r>
            <a:r>
              <a:rPr lang="en-US" dirty="0" smtClean="0"/>
              <a:t> is described as the process of gathering information about a learner’s performance using a variety of methods and materials in order to determine learners’ knowledge, skills, and motivation.</a:t>
            </a:r>
            <a:r>
              <a:rPr lang="en-US" baseline="0" dirty="0" smtClean="0"/>
              <a:t> The purpose of assessment is to help educators make</a:t>
            </a:r>
            <a:r>
              <a:rPr lang="en-US" dirty="0" smtClean="0"/>
              <a:t> informed educational decisions. Within the UDL framework, the goal is to improve the accuracy and timeliness of assessments, and to ensure that they are comprehensive and articulate enough to guide instruction – for all learners. UDL assessments reduce or remove barriers to accurate measurement of learner knowledge, skills, and engagement.</a:t>
            </a:r>
            <a:endParaRPr lang="en-US" b="1" baseline="0" dirty="0" smtClean="0"/>
          </a:p>
          <a:p>
            <a:endParaRPr lang="en-US" b="1" baseline="0" dirty="0" smtClean="0"/>
          </a:p>
          <a:p>
            <a:r>
              <a:rPr lang="en-US" b="1" dirty="0" smtClean="0"/>
              <a:t>Methods</a:t>
            </a:r>
            <a:r>
              <a:rPr lang="en-US" dirty="0" smtClean="0"/>
              <a:t> are generally defined as the instructional decisions, approaches, procedures, or routines </a:t>
            </a:r>
            <a:r>
              <a:rPr lang="en-US" baseline="0" dirty="0" smtClean="0"/>
              <a:t>strategies t</a:t>
            </a:r>
            <a:r>
              <a:rPr lang="en-US" dirty="0" smtClean="0"/>
              <a:t>o accelerate or enhance learning. We apply evidence-based methods and differentiate those methods according to the goal of instruction, the context of the task, learner’s social/emotional resources, and the classroom climate. Flexible and varied, UDL methods are adjusted based on continual monitoring of learner progress.</a:t>
            </a:r>
            <a:endParaRPr lang="en-US" baseline="0" dirty="0" smtClean="0"/>
          </a:p>
          <a:p>
            <a:endParaRPr lang="en-US" baseline="0" dirty="0" smtClean="0"/>
          </a:p>
          <a:p>
            <a:r>
              <a:rPr lang="en-US" b="1" dirty="0" smtClean="0"/>
              <a:t>Materials and Media</a:t>
            </a:r>
            <a:r>
              <a:rPr lang="en-US" dirty="0" smtClean="0"/>
              <a:t> are usually seen as the resources used to present learning content and what the learner uses to demonstrate knowledge. Within the UDL framework, the hallmark of materials is their variability and flexibility. For conveying conceptual knowledge, UDL materials offer multiple media and embedded, just-in-time supports such as hyperlinked</a:t>
            </a:r>
            <a:r>
              <a:rPr lang="en-US" baseline="0" dirty="0" smtClean="0"/>
              <a:t> </a:t>
            </a:r>
            <a:r>
              <a:rPr lang="en-US" dirty="0" smtClean="0"/>
              <a:t>glossaries, background information, and on-screen coaching. For strategic learning and expression of knowledge, UDL materials offer tools and supports needed to access, analyze, organize, synthesize, and demonstrate understanding in varied ways. For engaging with learning, UDL materials offer alternative pathways to success including choice of content where appropriate, varied levels of support and challenge, and options for recruiting and sustaining interest and motivation.</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EFD8F63-1F52-4E0E-95EA-37E16F116829}" type="slidenum">
              <a:rPr lang="en-US" smtClean="0"/>
              <a:pPr/>
              <a:t>3</a:t>
            </a:fld>
            <a:endParaRPr lang="en-US"/>
          </a:p>
        </p:txBody>
      </p:sp>
    </p:spTree>
    <p:extLst>
      <p:ext uri="{BB962C8B-B14F-4D97-AF65-F5344CB8AC3E}">
        <p14:creationId xmlns:p14="http://schemas.microsoft.com/office/powerpoint/2010/main" val="2799883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Goals</a:t>
            </a:r>
            <a:r>
              <a:rPr lang="en-US" dirty="0" smtClean="0"/>
              <a:t> are often described as learning expectations. They represent the knowledge, concepts, and skills all students should master, and are generally aligned to standards. Within the UDL framework, goals themselves are articulated in a way that acknowledges learner variability and differentiates goals from means. These qualities enable educators to offer more options and alternatives—varied pathways, tools, strategies, and scaffolds for reaching mastery. </a:t>
            </a:r>
          </a:p>
          <a:p>
            <a:endParaRPr lang="en-US" dirty="0" smtClean="0"/>
          </a:p>
          <a:p>
            <a:r>
              <a:rPr lang="en-US" dirty="0" smtClean="0"/>
              <a:t>Goals that</a:t>
            </a:r>
            <a:r>
              <a:rPr lang="en-US" baseline="0" dirty="0" smtClean="0"/>
              <a:t> are strictly defined with specific expected actions can limit some learners from achieving them. For example, a goal that requires learners to ‘write’ may be unnecessarily rigid for learners who are unable to physically write. </a:t>
            </a:r>
          </a:p>
          <a:p>
            <a:endParaRPr lang="en-US" baseline="0" dirty="0" smtClean="0"/>
          </a:p>
          <a:p>
            <a:r>
              <a:rPr lang="en-US" baseline="0" dirty="0" smtClean="0"/>
              <a:t>A clear goal that does not embed the means uses verbs that allow for multiple ways to show it is met. For example, a goal that requires learners to ‘express’ or ‘produce’ allows learners to achieve the goal in many ways: speak, write, gesture, move, dance, type, etc.</a:t>
            </a:r>
          </a:p>
          <a:p>
            <a:endParaRPr lang="en-US" baseline="0" dirty="0" smtClean="0"/>
          </a:p>
          <a:p>
            <a:r>
              <a:rPr lang="en-US" baseline="0" dirty="0" smtClean="0"/>
              <a:t>Sometimes, the means IS required by the standard. For instance, a standard or goal may require that the learner ‘print legibly.’  Printing is the only way that the learner can achieve the goal. Recognizing that there is no flexibility in the goal causes us to plan for sufficient instructional methods and materials that have appropriate scaffolding and supports. In other words, if printing legibly is the goal, we could consider offer paper with raised lines or larger spaces for those learners who need more assistance. </a:t>
            </a:r>
            <a:endParaRPr lang="en-US" dirty="0"/>
          </a:p>
        </p:txBody>
      </p:sp>
      <p:sp>
        <p:nvSpPr>
          <p:cNvPr id="4" name="Slide Number Placeholder 3"/>
          <p:cNvSpPr>
            <a:spLocks noGrp="1"/>
          </p:cNvSpPr>
          <p:nvPr>
            <p:ph type="sldNum" sz="quarter" idx="10"/>
          </p:nvPr>
        </p:nvSpPr>
        <p:spPr/>
        <p:txBody>
          <a:bodyPr/>
          <a:lstStyle/>
          <a:p>
            <a:fld id="{FEFD8F63-1F52-4E0E-95EA-37E16F116829}" type="slidenum">
              <a:rPr lang="en-US" smtClean="0"/>
              <a:pPr/>
              <a:t>4</a:t>
            </a:fld>
            <a:endParaRPr lang="en-US"/>
          </a:p>
        </p:txBody>
      </p:sp>
    </p:spTree>
    <p:extLst>
      <p:ext uri="{BB962C8B-B14F-4D97-AF65-F5344CB8AC3E}">
        <p14:creationId xmlns:p14="http://schemas.microsoft.com/office/powerpoint/2010/main" val="2750121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C9E0F6"/>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204325" cy="6956425"/>
          </a:xfrm>
          <a:prstGeom prst="rect">
            <a:avLst/>
          </a:prstGeom>
          <a:solidFill>
            <a:srgbClr val="C9E0F6"/>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pic>
        <p:nvPicPr>
          <p:cNvPr id="5" name="Picture 4" descr="nc_opener_640x480.eps"/>
          <p:cNvPicPr>
            <a:picLocks noChangeAspect="1"/>
          </p:cNvPicPr>
          <p:nvPr/>
        </p:nvPicPr>
        <p:blipFill>
          <a:blip r:embed="rId2">
            <a:duotone>
              <a:prstClr val="black"/>
              <a:srgbClr val="B1C0E5">
                <a:tint val="45000"/>
                <a:satMod val="400000"/>
              </a:srgbClr>
            </a:duotone>
            <a:alphaModFix amt="37000"/>
            <a:extLst>
              <a:ext uri="{28A0092B-C50C-407E-A947-70E740481C1C}">
                <a14:useLocalDpi xmlns:a14="http://schemas.microsoft.com/office/drawing/2010/main" val="0"/>
              </a:ext>
            </a:extLst>
          </a:blip>
          <a:stretch>
            <a:fillRect/>
          </a:stretch>
        </p:blipFill>
        <p:spPr>
          <a:xfrm>
            <a:off x="-60108" y="515803"/>
            <a:ext cx="9204108" cy="6906671"/>
          </a:xfrm>
          <a:prstGeom prst="rect">
            <a:avLst/>
          </a:prstGeom>
        </p:spPr>
      </p:pic>
      <p:pic>
        <p:nvPicPr>
          <p:cNvPr id="6" name="Picture 12" descr="UDL_CENTER_LOGO_FINAL.eps"/>
          <p:cNvPicPr>
            <a:picLocks noChangeAspect="1"/>
          </p:cNvPicPr>
          <p:nvPr/>
        </p:nvPicPr>
        <p:blipFill>
          <a:blip r:embed="rId3"/>
          <a:srcRect/>
          <a:stretch>
            <a:fillRect/>
          </a:stretch>
        </p:blipFill>
        <p:spPr bwMode="auto">
          <a:xfrm>
            <a:off x="6584950" y="5797550"/>
            <a:ext cx="2185988" cy="341313"/>
          </a:xfrm>
          <a:prstGeom prst="rect">
            <a:avLst/>
          </a:prstGeom>
          <a:noFill/>
          <a:ln w="9525">
            <a:noFill/>
            <a:miter lim="800000"/>
            <a:headEnd/>
            <a:tailEnd/>
          </a:ln>
        </p:spPr>
      </p:pic>
      <p:sp>
        <p:nvSpPr>
          <p:cNvPr id="7" name="Rectangle 6"/>
          <p:cNvSpPr/>
          <p:nvPr/>
        </p:nvSpPr>
        <p:spPr>
          <a:xfrm flipV="1">
            <a:off x="0" y="0"/>
            <a:ext cx="9204325" cy="333054"/>
          </a:xfrm>
          <a:prstGeom prst="rect">
            <a:avLst/>
          </a:prstGeom>
          <a:solidFill>
            <a:srgbClr val="3C3C3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9" name="Straight Connector 8"/>
          <p:cNvCxnSpPr/>
          <p:nvPr/>
        </p:nvCxnSpPr>
        <p:spPr>
          <a:xfrm>
            <a:off x="815975" y="3959225"/>
            <a:ext cx="7954963" cy="0"/>
          </a:xfrm>
          <a:prstGeom prst="line">
            <a:avLst/>
          </a:prstGeom>
          <a:ln w="38100" cmpd="dbl">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TextBox 17"/>
          <p:cNvSpPr txBox="1">
            <a:spLocks noChangeArrowheads="1"/>
          </p:cNvSpPr>
          <p:nvPr/>
        </p:nvSpPr>
        <p:spPr bwMode="auto">
          <a:xfrm>
            <a:off x="760413" y="1797050"/>
            <a:ext cx="3249884"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defRPr/>
            </a:pPr>
            <a:r>
              <a:rPr lang="en-US" sz="2400" dirty="0" smtClean="0">
                <a:solidFill>
                  <a:srgbClr val="0066A1"/>
                </a:solidFill>
                <a:latin typeface="Arial" charset="0"/>
                <a:cs typeface="Arial" charset="0"/>
              </a:rPr>
              <a:t>Universal Design for</a:t>
            </a:r>
          </a:p>
          <a:p>
            <a:pPr>
              <a:defRPr/>
            </a:pPr>
            <a:r>
              <a:rPr lang="en-US" sz="2400" dirty="0" smtClean="0">
                <a:solidFill>
                  <a:srgbClr val="0066A1"/>
                </a:solidFill>
                <a:latin typeface="Arial" charset="0"/>
                <a:cs typeface="Arial" charset="0"/>
              </a:rPr>
              <a:t>Learning (UDL)</a:t>
            </a:r>
          </a:p>
        </p:txBody>
      </p:sp>
      <p:sp>
        <p:nvSpPr>
          <p:cNvPr id="2" name="Title 1"/>
          <p:cNvSpPr>
            <a:spLocks noGrp="1"/>
          </p:cNvSpPr>
          <p:nvPr>
            <p:ph type="ctrTitle" hasCustomPrompt="1"/>
          </p:nvPr>
        </p:nvSpPr>
        <p:spPr>
          <a:xfrm>
            <a:off x="715209" y="2804161"/>
            <a:ext cx="7293748" cy="1164978"/>
          </a:xfrm>
        </p:spPr>
        <p:txBody>
          <a:bodyPr>
            <a:noAutofit/>
          </a:bodyPr>
          <a:lstStyle>
            <a:lvl1pPr>
              <a:defRPr sz="2800" cap="none" baseline="0">
                <a:solidFill>
                  <a:srgbClr val="3C3C3C"/>
                </a:solidFill>
                <a:latin typeface="Arial"/>
                <a:cs typeface="Arial"/>
              </a:defRPr>
            </a:lvl1pPr>
          </a:lstStyle>
          <a:p>
            <a:r>
              <a:rPr lang="en-US" dirty="0" smtClean="0"/>
              <a:t>Making a Difference: </a:t>
            </a:r>
            <a:br>
              <a:rPr lang="en-US" dirty="0" smtClean="0"/>
            </a:br>
            <a:r>
              <a:rPr lang="en-US" dirty="0" smtClean="0"/>
              <a:t>Implementing Universal Design for Learning </a:t>
            </a:r>
            <a:endParaRPr lang="en-US" dirty="0"/>
          </a:p>
        </p:txBody>
      </p:sp>
      <p:sp>
        <p:nvSpPr>
          <p:cNvPr id="3" name="Subtitle 2"/>
          <p:cNvSpPr>
            <a:spLocks noGrp="1"/>
          </p:cNvSpPr>
          <p:nvPr>
            <p:ph type="subTitle" idx="1" hasCustomPrompt="1"/>
          </p:nvPr>
        </p:nvSpPr>
        <p:spPr>
          <a:xfrm>
            <a:off x="715209" y="4050830"/>
            <a:ext cx="7501327" cy="1057618"/>
          </a:xfrm>
        </p:spPr>
        <p:txBody>
          <a:bodyPr>
            <a:normAutofit/>
          </a:bodyPr>
          <a:lstStyle>
            <a:lvl1pPr marL="0" indent="0" algn="l">
              <a:buNone/>
              <a:defRPr sz="2200" b="0" i="0" baseline="0">
                <a:solidFill>
                  <a:srgbClr val="3C3C3C"/>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Dr. Patti Kelly Ralabate</a:t>
            </a:r>
          </a:p>
          <a:p>
            <a:r>
              <a:rPr lang="en-US" dirty="0" smtClean="0"/>
              <a:t>CAST, Director of Implementation</a:t>
            </a:r>
          </a:p>
          <a:p>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30792996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4114099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3008044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E9376D-40C2-4434-A81F-31DF3AF5547C}"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3000537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E9376D-40C2-4434-A81F-31DF3AF5547C}" type="datetimeFigureOut">
              <a:rPr lang="en-US" smtClean="0"/>
              <a:pPr/>
              <a:t>3/29/2015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11401513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E9376D-40C2-4434-A81F-31DF3AF5547C}" type="datetimeFigureOut">
              <a:rPr lang="en-US" smtClean="0"/>
              <a:pPr/>
              <a:t>3/29/2015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104591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9376D-40C2-4434-A81F-31DF3AF5547C}" type="datetimeFigureOut">
              <a:rPr lang="en-US" smtClean="0"/>
              <a:pPr/>
              <a:t>3/29/2015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21924089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9376D-40C2-4434-A81F-31DF3AF5547C}"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7262494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9376D-40C2-4434-A81F-31DF3AF5547C}"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185817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15527378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156780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29724128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404393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11445628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38171768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extLst>
      <p:ext uri="{BB962C8B-B14F-4D97-AF65-F5344CB8AC3E}">
        <p14:creationId xmlns:p14="http://schemas.microsoft.com/office/powerpoint/2010/main" val="3869360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9376D-40C2-4434-A81F-31DF3AF5547C}"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E9376D-40C2-4434-A81F-31DF3AF5547C}"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E9376D-40C2-4434-A81F-31DF3AF5547C}" type="datetimeFigureOut">
              <a:rPr lang="en-US" smtClean="0"/>
              <a:pPr/>
              <a:t>3/29/2015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E9376D-40C2-4434-A81F-31DF3AF5547C}" type="datetimeFigureOut">
              <a:rPr lang="en-US" smtClean="0"/>
              <a:pPr/>
              <a:t>3/29/2015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9376D-40C2-4434-A81F-31DF3AF5547C}" type="datetimeFigureOut">
              <a:rPr lang="en-US" smtClean="0"/>
              <a:pPr/>
              <a:t>3/29/2015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9376D-40C2-4434-A81F-31DF3AF5547C}"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9376D-40C2-4434-A81F-31DF3AF5547C}"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8B2CB3-3B4C-4732-BCA0-B92FBB5627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E9376D-40C2-4434-A81F-31DF3AF5547C}" type="datetimeFigureOut">
              <a:rPr lang="en-US" smtClean="0"/>
              <a:pPr/>
              <a:t>3/29/2015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8B2CB3-3B4C-4732-BCA0-B92FBB5627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0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0E9376D-40C2-4434-A81F-31DF3AF5547C}" type="datetimeFigureOut">
              <a:rPr lang="en-US" smtClean="0"/>
              <a:pPr/>
              <a:t>3/29/2015</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AF8B2CB3-3B4C-4732-BCA0-B92FBB5627F3}" type="slidenum">
              <a:rPr lang="en-US" smtClean="0"/>
              <a:pPr/>
              <a:t>‹#›</a:t>
            </a:fld>
            <a:endParaRPr lang="en-US"/>
          </a:p>
        </p:txBody>
      </p:sp>
    </p:spTree>
    <p:extLst>
      <p:ext uri="{BB962C8B-B14F-4D97-AF65-F5344CB8AC3E}">
        <p14:creationId xmlns:p14="http://schemas.microsoft.com/office/powerpoint/2010/main" val="1578316781"/>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iOcYfrZJWi8" TargetMode="Externa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8000">
              <a:schemeClr val="accent1">
                <a:lumMod val="5000"/>
                <a:lumOff val="95000"/>
              </a:schemeClr>
            </a:gs>
            <a:gs pos="6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9" y="1115561"/>
            <a:ext cx="6347714" cy="3880773"/>
          </a:xfrm>
        </p:spPr>
        <p:txBody>
          <a:bodyPr/>
          <a:lstStyle/>
          <a:p>
            <a:pPr marL="0" indent="0" algn="ctr">
              <a:buNone/>
            </a:pPr>
            <a:r>
              <a:rPr lang="en-US" sz="4800" b="1" dirty="0"/>
              <a:t>Chapter 6: </a:t>
            </a:r>
            <a:endParaRPr lang="en-US" sz="4800" b="1" dirty="0" smtClean="0"/>
          </a:p>
          <a:p>
            <a:pPr marL="0" indent="0" algn="ctr">
              <a:buNone/>
            </a:pPr>
            <a:r>
              <a:rPr lang="en-US" sz="4800" b="1" dirty="0" smtClean="0"/>
              <a:t>Designing </a:t>
            </a:r>
            <a:r>
              <a:rPr lang="en-US" sz="4800" b="1" dirty="0"/>
              <a:t>for All: What is a UDL Curriculum?</a:t>
            </a:r>
          </a:p>
          <a:p>
            <a:pPr algn="ctr"/>
            <a:endParaRPr lang="en-US" dirty="0"/>
          </a:p>
        </p:txBody>
      </p:sp>
    </p:spTree>
    <p:extLst>
      <p:ext uri="{BB962C8B-B14F-4D97-AF65-F5344CB8AC3E}">
        <p14:creationId xmlns:p14="http://schemas.microsoft.com/office/powerpoint/2010/main" val="15741866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599"/>
            <a:ext cx="6347713" cy="1823357"/>
          </a:xfrm>
        </p:spPr>
        <p:txBody>
          <a:bodyPr>
            <a:normAutofit fontScale="90000"/>
          </a:bodyPr>
          <a:lstStyle/>
          <a:p>
            <a:r>
              <a:rPr lang="en-US" dirty="0" smtClean="0"/>
              <a:t>How much is enough? Are you doing all you can to reach every student?</a:t>
            </a:r>
            <a:br>
              <a:rPr lang="en-US" dirty="0" smtClean="0"/>
            </a:br>
            <a:endParaRPr lang="en-US" dirty="0"/>
          </a:p>
        </p:txBody>
      </p:sp>
      <p:sp>
        <p:nvSpPr>
          <p:cNvPr id="3" name="Content Placeholder 2"/>
          <p:cNvSpPr>
            <a:spLocks noGrp="1"/>
          </p:cNvSpPr>
          <p:nvPr>
            <p:ph idx="1"/>
          </p:nvPr>
        </p:nvSpPr>
        <p:spPr/>
        <p:txBody>
          <a:bodyPr/>
          <a:lstStyle/>
          <a:p>
            <a:pPr marL="0" indent="0">
              <a:buNone/>
            </a:pPr>
            <a:endParaRPr lang="en-US" sz="2400" dirty="0" smtClean="0"/>
          </a:p>
          <a:p>
            <a:pPr marL="0" indent="0">
              <a:buNone/>
            </a:pPr>
            <a:endParaRPr lang="en-US" sz="2400" dirty="0"/>
          </a:p>
          <a:p>
            <a:pPr marL="0" indent="0">
              <a:buNone/>
            </a:pPr>
            <a:r>
              <a:rPr lang="en-US" sz="4000" dirty="0" smtClean="0"/>
              <a:t>Rigor </a:t>
            </a:r>
            <a:r>
              <a:rPr lang="en-US" sz="4000" dirty="0"/>
              <a:t>in the Classroom</a:t>
            </a:r>
            <a:endParaRPr lang="en-US" sz="4000" dirty="0" smtClean="0">
              <a:hlinkClick r:id="rId2"/>
            </a:endParaRPr>
          </a:p>
          <a:p>
            <a:r>
              <a:rPr lang="en-US" sz="2400" dirty="0" smtClean="0">
                <a:hlinkClick r:id="rId2"/>
              </a:rPr>
              <a:t>www.youtube.com/watch?v=iOcYfrZJWi8</a:t>
            </a:r>
            <a:endParaRPr lang="en-US" sz="2400" dirty="0" smtClean="0"/>
          </a:p>
          <a:p>
            <a:endParaRPr lang="en-US" dirty="0"/>
          </a:p>
        </p:txBody>
      </p:sp>
    </p:spTree>
    <p:extLst>
      <p:ext uri="{BB962C8B-B14F-4D97-AF65-F5344CB8AC3E}">
        <p14:creationId xmlns:p14="http://schemas.microsoft.com/office/powerpoint/2010/main" val="103590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a UDL Curriculum?</a:t>
            </a:r>
            <a:endParaRPr lang="en-US" b="1" dirty="0"/>
          </a:p>
        </p:txBody>
      </p:sp>
      <p:sp>
        <p:nvSpPr>
          <p:cNvPr id="3" name="Content Placeholder 2"/>
          <p:cNvSpPr>
            <a:spLocks noGrp="1"/>
          </p:cNvSpPr>
          <p:nvPr>
            <p:ph idx="1"/>
          </p:nvPr>
        </p:nvSpPr>
        <p:spPr/>
        <p:txBody>
          <a:bodyPr>
            <a:normAutofit/>
          </a:bodyPr>
          <a:lstStyle/>
          <a:p>
            <a:pPr>
              <a:buNone/>
            </a:pPr>
            <a:r>
              <a:rPr lang="en-US" sz="2800" dirty="0" smtClean="0"/>
              <a:t>Curriculum includes:</a:t>
            </a:r>
          </a:p>
          <a:p>
            <a:r>
              <a:rPr lang="en-US" sz="2800" dirty="0" smtClean="0"/>
              <a:t>Goals</a:t>
            </a:r>
          </a:p>
          <a:p>
            <a:r>
              <a:rPr lang="en-US" sz="2800" dirty="0" smtClean="0"/>
              <a:t>Assessment</a:t>
            </a:r>
          </a:p>
          <a:p>
            <a:r>
              <a:rPr lang="en-US" sz="2800" dirty="0" smtClean="0"/>
              <a:t>Methods</a:t>
            </a:r>
          </a:p>
          <a:p>
            <a:r>
              <a:rPr lang="en-US" sz="2800" dirty="0" smtClean="0"/>
              <a:t>Materials/Media</a:t>
            </a:r>
            <a:endParaRPr lang="en-US" sz="2800" dirty="0"/>
          </a:p>
        </p:txBody>
      </p:sp>
      <p:pic>
        <p:nvPicPr>
          <p:cNvPr id="4" name="Picture 3" descr="j0401966.jpg"/>
          <p:cNvPicPr>
            <a:picLocks noChangeAspect="1"/>
          </p:cNvPicPr>
          <p:nvPr/>
        </p:nvPicPr>
        <p:blipFill>
          <a:blip r:embed="rId3"/>
          <a:stretch>
            <a:fillRect/>
          </a:stretch>
        </p:blipFill>
        <p:spPr>
          <a:xfrm>
            <a:off x="4328160" y="1885188"/>
            <a:ext cx="3901440" cy="259994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4185820" cy="845536"/>
          </a:xfrm>
        </p:spPr>
        <p:txBody>
          <a:bodyPr>
            <a:noAutofit/>
          </a:bodyPr>
          <a:lstStyle/>
          <a:p>
            <a:r>
              <a:rPr lang="en-US" sz="3600" dirty="0" smtClean="0"/>
              <a:t>A word about Goals:</a:t>
            </a:r>
            <a:endParaRPr lang="en-US" sz="3600" dirty="0"/>
          </a:p>
        </p:txBody>
      </p:sp>
      <p:sp>
        <p:nvSpPr>
          <p:cNvPr id="3" name="Content Placeholder 2"/>
          <p:cNvSpPr>
            <a:spLocks noGrp="1"/>
          </p:cNvSpPr>
          <p:nvPr>
            <p:ph idx="1"/>
          </p:nvPr>
        </p:nvSpPr>
        <p:spPr>
          <a:xfrm>
            <a:off x="457199" y="1691640"/>
            <a:ext cx="4185821" cy="4801553"/>
          </a:xfrm>
        </p:spPr>
        <p:txBody>
          <a:bodyPr>
            <a:normAutofit/>
          </a:bodyPr>
          <a:lstStyle/>
          <a:p>
            <a:pPr>
              <a:buNone/>
            </a:pPr>
            <a:r>
              <a:rPr lang="en-US" sz="2400" b="1" dirty="0" smtClean="0">
                <a:latin typeface="Calibri" panose="020F0502020204030204" pitchFamily="34" charset="0"/>
              </a:rPr>
              <a:t>Goals:</a:t>
            </a:r>
          </a:p>
          <a:p>
            <a:r>
              <a:rPr lang="en-US" sz="2400" b="1" dirty="0" smtClean="0">
                <a:latin typeface="Calibri" panose="020F0502020204030204" pitchFamily="34" charset="0"/>
              </a:rPr>
              <a:t>Are flexible</a:t>
            </a:r>
          </a:p>
          <a:p>
            <a:r>
              <a:rPr lang="en-US" sz="2400" b="1" dirty="0" smtClean="0">
                <a:latin typeface="Calibri" panose="020F0502020204030204" pitchFamily="34" charset="0"/>
              </a:rPr>
              <a:t>Allow multiple ways for learners to achieve them</a:t>
            </a:r>
          </a:p>
          <a:p>
            <a:r>
              <a:rPr lang="en-US" sz="2400" b="1" dirty="0" smtClean="0">
                <a:latin typeface="Calibri" panose="020F0502020204030204" pitchFamily="34" charset="0"/>
              </a:rPr>
              <a:t>Learning expectations</a:t>
            </a:r>
          </a:p>
          <a:p>
            <a:r>
              <a:rPr lang="en-US" sz="2400" b="1" dirty="0" smtClean="0">
                <a:latin typeface="Calibri" panose="020F0502020204030204" pitchFamily="34" charset="0"/>
              </a:rPr>
              <a:t>High expectations through variety</a:t>
            </a:r>
          </a:p>
        </p:txBody>
      </p:sp>
      <p:pic>
        <p:nvPicPr>
          <p:cNvPr id="4" name="Picture 3" descr="j0401133.jpg"/>
          <p:cNvPicPr>
            <a:picLocks noChangeAspect="1"/>
          </p:cNvPicPr>
          <p:nvPr/>
        </p:nvPicPr>
        <p:blipFill>
          <a:blip r:embed="rId3"/>
          <a:stretch>
            <a:fillRect/>
          </a:stretch>
        </p:blipFill>
        <p:spPr>
          <a:xfrm>
            <a:off x="4778836" y="2392679"/>
            <a:ext cx="3914488" cy="3139123"/>
          </a:xfrm>
          <a:prstGeom prst="rect">
            <a:avLst/>
          </a:prstGeom>
        </p:spPr>
      </p:pic>
      <p:sp>
        <p:nvSpPr>
          <p:cNvPr id="7" name="TextBox 6"/>
          <p:cNvSpPr txBox="1"/>
          <p:nvPr/>
        </p:nvSpPr>
        <p:spPr>
          <a:xfrm>
            <a:off x="6046237" y="709127"/>
            <a:ext cx="2200966" cy="369332"/>
          </a:xfrm>
          <a:prstGeom prst="rect">
            <a:avLst/>
          </a:prstGeom>
          <a:noFill/>
        </p:spPr>
        <p:txBody>
          <a:bodyPr wrap="square" rtlCol="0">
            <a:spAutoFit/>
          </a:bodyPr>
          <a:lstStyle/>
          <a:p>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A word about Assessment:</a:t>
            </a:r>
            <a:endParaRPr lang="en-US" sz="3600" b="1" dirty="0"/>
          </a:p>
        </p:txBody>
      </p:sp>
      <p:sp>
        <p:nvSpPr>
          <p:cNvPr id="4" name="TextBox 3"/>
          <p:cNvSpPr txBox="1"/>
          <p:nvPr/>
        </p:nvSpPr>
        <p:spPr>
          <a:xfrm>
            <a:off x="310243" y="1482953"/>
            <a:ext cx="6465553" cy="3385542"/>
          </a:xfrm>
          <a:prstGeom prst="rect">
            <a:avLst/>
          </a:prstGeom>
          <a:noFill/>
        </p:spPr>
        <p:txBody>
          <a:bodyPr wrap="none" rtlCol="0">
            <a:spAutoFit/>
          </a:bodyPr>
          <a:lstStyle/>
          <a:p>
            <a:r>
              <a:rPr lang="en-US" sz="2800" dirty="0" smtClean="0"/>
              <a:t>Assessments:</a:t>
            </a:r>
          </a:p>
          <a:p>
            <a:pPr marL="285750" indent="-285750">
              <a:buFont typeface="Arial" panose="020B0604020202020204" pitchFamily="34" charset="0"/>
              <a:buChar char="•"/>
            </a:pPr>
            <a:r>
              <a:rPr lang="en-US" sz="2800" dirty="0" smtClean="0"/>
              <a:t>Focus on curriculum performance</a:t>
            </a:r>
          </a:p>
          <a:p>
            <a:pPr marL="285750" indent="-285750">
              <a:buFont typeface="Arial" panose="020B0604020202020204" pitchFamily="34" charset="0"/>
              <a:buChar char="•"/>
            </a:pPr>
            <a:r>
              <a:rPr lang="en-US" sz="2800" dirty="0"/>
              <a:t>O</a:t>
            </a:r>
            <a:r>
              <a:rPr lang="en-US" sz="2800" dirty="0" smtClean="0"/>
              <a:t>ngoing </a:t>
            </a:r>
            <a:r>
              <a:rPr lang="en-US" sz="2800" dirty="0"/>
              <a:t>and focused on learner </a:t>
            </a:r>
            <a:r>
              <a:rPr lang="en-US" sz="2800" dirty="0" smtClean="0"/>
              <a:t>progress</a:t>
            </a:r>
          </a:p>
          <a:p>
            <a:pPr marL="285750" indent="-285750">
              <a:buFont typeface="Arial" panose="020B0604020202020204" pitchFamily="34" charset="0"/>
              <a:buChar char="•"/>
            </a:pPr>
            <a:r>
              <a:rPr lang="en-US" sz="2800" dirty="0" smtClean="0"/>
              <a:t>Measure </a:t>
            </a:r>
            <a:r>
              <a:rPr lang="en-US" sz="2800" dirty="0"/>
              <a:t>both product and </a:t>
            </a:r>
            <a:r>
              <a:rPr lang="en-US" sz="2800" dirty="0" smtClean="0"/>
              <a:t>process</a:t>
            </a:r>
          </a:p>
          <a:p>
            <a:pPr marL="285750" indent="-285750">
              <a:buFont typeface="Arial" panose="020B0604020202020204" pitchFamily="34" charset="0"/>
              <a:buChar char="•"/>
            </a:pPr>
            <a:r>
              <a:rPr lang="en-US" sz="2800" dirty="0" smtClean="0"/>
              <a:t>Are flexible, not fixed </a:t>
            </a:r>
          </a:p>
          <a:p>
            <a:pPr marL="285750" indent="-285750">
              <a:buFont typeface="Arial" panose="020B0604020202020204" pitchFamily="34" charset="0"/>
              <a:buChar char="•"/>
            </a:pPr>
            <a:r>
              <a:rPr lang="en-US" sz="2800" dirty="0" smtClean="0"/>
              <a:t>Actively </a:t>
            </a:r>
            <a:r>
              <a:rPr lang="en-US" sz="2800" dirty="0"/>
              <a:t>inform and </a:t>
            </a:r>
            <a:r>
              <a:rPr lang="en-US" sz="2800" dirty="0" smtClean="0"/>
              <a:t>involve</a:t>
            </a:r>
          </a:p>
          <a:p>
            <a:r>
              <a:rPr lang="en-US" sz="2800" dirty="0" smtClean="0"/>
              <a:t>   learners</a:t>
            </a:r>
            <a:endParaRPr lang="en-US" sz="2800" dirty="0"/>
          </a:p>
          <a:p>
            <a:pPr marL="285750" indent="-285750">
              <a:buFont typeface="Arial" panose="020B0604020202020204" pitchFamily="34" charset="0"/>
              <a:buChar char="•"/>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6626" y="3592285"/>
            <a:ext cx="3640514" cy="2726872"/>
          </a:xfrm>
          <a:prstGeom prst="rect">
            <a:avLst/>
          </a:prstGeom>
        </p:spPr>
      </p:pic>
    </p:spTree>
    <p:extLst>
      <p:ext uri="{BB962C8B-B14F-4D97-AF65-F5344CB8AC3E}">
        <p14:creationId xmlns:p14="http://schemas.microsoft.com/office/powerpoint/2010/main" val="3138763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A word on Methods:</a:t>
            </a:r>
            <a:endParaRPr lang="en-US" b="1" dirty="0"/>
          </a:p>
        </p:txBody>
      </p:sp>
      <p:sp>
        <p:nvSpPr>
          <p:cNvPr id="3" name="TextBox 2"/>
          <p:cNvSpPr txBox="1"/>
          <p:nvPr/>
        </p:nvSpPr>
        <p:spPr>
          <a:xfrm>
            <a:off x="457200" y="1635204"/>
            <a:ext cx="5342360" cy="3539430"/>
          </a:xfrm>
          <a:prstGeom prst="rect">
            <a:avLst/>
          </a:prstGeom>
          <a:noFill/>
        </p:spPr>
        <p:txBody>
          <a:bodyPr wrap="none" rtlCol="0">
            <a:spAutoFit/>
          </a:bodyPr>
          <a:lstStyle/>
          <a:p>
            <a:r>
              <a:rPr lang="en-US" sz="3200" dirty="0" smtClean="0"/>
              <a:t>Methods:</a:t>
            </a:r>
          </a:p>
          <a:p>
            <a:pPr marL="285750" indent="-285750">
              <a:buFont typeface="Arial" panose="020B0604020202020204" pitchFamily="34" charset="0"/>
              <a:buChar char="•"/>
            </a:pPr>
            <a:r>
              <a:rPr lang="en-US" sz="3200" dirty="0" smtClean="0"/>
              <a:t>Flexible and varied</a:t>
            </a:r>
          </a:p>
          <a:p>
            <a:pPr marL="285750" indent="-285750">
              <a:buFont typeface="Arial" panose="020B0604020202020204" pitchFamily="34" charset="0"/>
              <a:buChar char="•"/>
            </a:pPr>
            <a:r>
              <a:rPr lang="en-US" sz="3200" dirty="0" smtClean="0"/>
              <a:t>Choices for content and tools</a:t>
            </a:r>
          </a:p>
          <a:p>
            <a:pPr marL="285750" indent="-285750">
              <a:buFont typeface="Arial" panose="020B0604020202020204" pitchFamily="34" charset="0"/>
              <a:buChar char="•"/>
            </a:pPr>
            <a:r>
              <a:rPr lang="en-US" sz="3200" dirty="0" smtClean="0"/>
              <a:t>Differentiated challenges</a:t>
            </a:r>
          </a:p>
          <a:p>
            <a:pPr marL="285750" indent="-285750">
              <a:buFont typeface="Arial" panose="020B0604020202020204" pitchFamily="34" charset="0"/>
              <a:buChar char="•"/>
            </a:pPr>
            <a:r>
              <a:rPr lang="en-US" sz="3200" dirty="0" smtClean="0"/>
              <a:t>Practice with support</a:t>
            </a:r>
          </a:p>
          <a:p>
            <a:pPr marL="285750" indent="-285750">
              <a:buFont typeface="Arial" panose="020B0604020202020204" pitchFamily="34" charset="0"/>
              <a:buChar char="•"/>
            </a:pPr>
            <a:r>
              <a:rPr lang="en-US" sz="3200" dirty="0" smtClean="0"/>
              <a:t>Relevant feedback</a:t>
            </a:r>
          </a:p>
          <a:p>
            <a:pPr marL="285750" indent="-285750">
              <a:buFont typeface="Arial" panose="020B0604020202020204" pitchFamily="34" charset="0"/>
              <a:buChar char="•"/>
            </a:pPr>
            <a:r>
              <a:rPr lang="en-US" sz="3200" dirty="0" smtClean="0"/>
              <a:t>Provide multiple examples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9560" y="3560183"/>
            <a:ext cx="3102001" cy="3228901"/>
          </a:xfrm>
          <a:prstGeom prst="rect">
            <a:avLst/>
          </a:prstGeom>
        </p:spPr>
      </p:pic>
    </p:spTree>
    <p:extLst>
      <p:ext uri="{BB962C8B-B14F-4D97-AF65-F5344CB8AC3E}">
        <p14:creationId xmlns:p14="http://schemas.microsoft.com/office/powerpoint/2010/main" val="1668510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A word on Materials:</a:t>
            </a:r>
            <a:endParaRPr lang="en-US" b="1" dirty="0"/>
          </a:p>
        </p:txBody>
      </p:sp>
      <p:sp>
        <p:nvSpPr>
          <p:cNvPr id="3" name="TextBox 2"/>
          <p:cNvSpPr txBox="1"/>
          <p:nvPr/>
        </p:nvSpPr>
        <p:spPr>
          <a:xfrm>
            <a:off x="457200" y="1433966"/>
            <a:ext cx="7170489" cy="3816429"/>
          </a:xfrm>
          <a:prstGeom prst="rect">
            <a:avLst/>
          </a:prstGeom>
          <a:noFill/>
        </p:spPr>
        <p:txBody>
          <a:bodyPr wrap="none" rtlCol="0">
            <a:spAutoFit/>
          </a:bodyPr>
          <a:lstStyle/>
          <a:p>
            <a:r>
              <a:rPr lang="en-US" sz="3200" dirty="0" smtClean="0"/>
              <a:t>Materials offer tools and support need to:</a:t>
            </a:r>
          </a:p>
          <a:p>
            <a:pPr marL="285750" indent="-285750">
              <a:buFont typeface="Arial" panose="020B0604020202020204" pitchFamily="34" charset="0"/>
              <a:buChar char="•"/>
            </a:pPr>
            <a:r>
              <a:rPr lang="en-US" sz="3200" dirty="0" smtClean="0"/>
              <a:t>Access</a:t>
            </a:r>
          </a:p>
          <a:p>
            <a:pPr marL="285750" indent="-285750">
              <a:buFont typeface="Arial" panose="020B0604020202020204" pitchFamily="34" charset="0"/>
              <a:buChar char="•"/>
            </a:pPr>
            <a:r>
              <a:rPr lang="en-US" sz="3200" dirty="0" smtClean="0"/>
              <a:t>Analyze</a:t>
            </a:r>
          </a:p>
          <a:p>
            <a:pPr marL="285750" indent="-285750">
              <a:buFont typeface="Arial" panose="020B0604020202020204" pitchFamily="34" charset="0"/>
              <a:buChar char="•"/>
            </a:pPr>
            <a:r>
              <a:rPr lang="en-US" sz="3200" dirty="0" smtClean="0"/>
              <a:t>Organize</a:t>
            </a:r>
          </a:p>
          <a:p>
            <a:pPr marL="285750" indent="-285750">
              <a:buFont typeface="Arial" panose="020B0604020202020204" pitchFamily="34" charset="0"/>
              <a:buChar char="•"/>
            </a:pPr>
            <a:r>
              <a:rPr lang="en-US" sz="3200" dirty="0" smtClean="0"/>
              <a:t>Synthesize</a:t>
            </a:r>
          </a:p>
          <a:p>
            <a:pPr marL="285750" indent="-285750">
              <a:buFont typeface="Arial" panose="020B0604020202020204" pitchFamily="34" charset="0"/>
              <a:buChar char="•"/>
            </a:pPr>
            <a:r>
              <a:rPr lang="en-US" sz="3200" dirty="0" smtClean="0"/>
              <a:t>Demonstrate </a:t>
            </a:r>
          </a:p>
          <a:p>
            <a:r>
              <a:rPr lang="en-US" sz="3200" dirty="0" smtClean="0"/>
              <a:t>understanding</a:t>
            </a:r>
          </a:p>
          <a:p>
            <a:pPr marL="285750" indent="-285750">
              <a:buFont typeface="Arial" panose="020B0604020202020204" pitchFamily="34" charset="0"/>
              <a:buChar char="•"/>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5362" y="3118757"/>
            <a:ext cx="4605496" cy="3449677"/>
          </a:xfrm>
          <a:prstGeom prst="rect">
            <a:avLst/>
          </a:prstGeom>
        </p:spPr>
      </p:pic>
    </p:spTree>
    <p:extLst>
      <p:ext uri="{BB962C8B-B14F-4D97-AF65-F5344CB8AC3E}">
        <p14:creationId xmlns:p14="http://schemas.microsoft.com/office/powerpoint/2010/main" val="3317942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32229"/>
            <a:ext cx="7968343" cy="1306285"/>
          </a:xfrm>
        </p:spPr>
        <p:txBody>
          <a:bodyPr>
            <a:normAutofit/>
          </a:bodyPr>
          <a:lstStyle/>
          <a:p>
            <a:r>
              <a:rPr lang="en-US" sz="3200" dirty="0" smtClean="0"/>
              <a:t>What can you take away from this?</a:t>
            </a:r>
            <a:endParaRPr lang="en-US" sz="3200" dirty="0"/>
          </a:p>
        </p:txBody>
      </p:sp>
      <p:sp>
        <p:nvSpPr>
          <p:cNvPr id="3" name="TextBox 2"/>
          <p:cNvSpPr txBox="1"/>
          <p:nvPr/>
        </p:nvSpPr>
        <p:spPr>
          <a:xfrm>
            <a:off x="582386" y="2868385"/>
            <a:ext cx="7239000" cy="168729"/>
          </a:xfrm>
          <a:prstGeom prst="rect">
            <a:avLst/>
          </a:prstGeom>
          <a:noFill/>
        </p:spPr>
        <p:txBody>
          <a:bodyPr wrap="square" rtlCol="0">
            <a:spAutoFit/>
          </a:bodyPr>
          <a:lstStyle/>
          <a:p>
            <a:endParaRPr lang="en-US" dirty="0"/>
          </a:p>
        </p:txBody>
      </p:sp>
      <p:sp>
        <p:nvSpPr>
          <p:cNvPr id="4" name="TextBox 3"/>
          <p:cNvSpPr txBox="1"/>
          <p:nvPr/>
        </p:nvSpPr>
        <p:spPr>
          <a:xfrm>
            <a:off x="148979" y="754743"/>
            <a:ext cx="8468857" cy="4462760"/>
          </a:xfrm>
          <a:prstGeom prst="rect">
            <a:avLst/>
          </a:prstGeom>
          <a:noFill/>
        </p:spPr>
        <p:txBody>
          <a:bodyPr wrap="none" rtlCol="0">
            <a:spAutoFit/>
          </a:bodyPr>
          <a:lstStyle/>
          <a:p>
            <a:pPr marL="914400" lvl="1" indent="-457200">
              <a:buFont typeface="Arial" panose="020B0604020202020204" pitchFamily="34" charset="0"/>
              <a:buChar char="•"/>
            </a:pPr>
            <a:r>
              <a:rPr lang="en-US" sz="3200" dirty="0" smtClean="0"/>
              <a:t>Make </a:t>
            </a:r>
            <a:r>
              <a:rPr lang="en-US" sz="3200" dirty="0" smtClean="0"/>
              <a:t>one </a:t>
            </a:r>
            <a:r>
              <a:rPr lang="en-US" sz="3200" b="1" u="sng" dirty="0" smtClean="0"/>
              <a:t>goal</a:t>
            </a:r>
            <a:r>
              <a:rPr lang="en-US" sz="3200" dirty="0" smtClean="0"/>
              <a:t>: </a:t>
            </a:r>
            <a:r>
              <a:rPr lang="en-US" sz="3200" dirty="0" smtClean="0"/>
              <a:t>How </a:t>
            </a:r>
            <a:r>
              <a:rPr lang="en-US" sz="3200" dirty="0" smtClean="0"/>
              <a:t>can you incorporate a</a:t>
            </a:r>
          </a:p>
          <a:p>
            <a:pPr lvl="1"/>
            <a:r>
              <a:rPr lang="en-US" sz="3200" dirty="0" smtClean="0"/>
              <a:t>UDL goal into your classroom</a:t>
            </a:r>
            <a:r>
              <a:rPr lang="en-US" sz="3200" dirty="0" smtClean="0"/>
              <a:t>?</a:t>
            </a:r>
            <a:endParaRPr lang="en-US" sz="3200" dirty="0" smtClean="0"/>
          </a:p>
          <a:p>
            <a:pPr marL="457200" indent="-457200">
              <a:buFont typeface="Arial" panose="020B0604020202020204" pitchFamily="34" charset="0"/>
              <a:buChar char="•"/>
            </a:pPr>
            <a:r>
              <a:rPr lang="en-US" sz="3200" dirty="0" smtClean="0"/>
              <a:t>List a </a:t>
            </a:r>
            <a:r>
              <a:rPr lang="en-US" sz="3200" u="sng" dirty="0" smtClean="0"/>
              <a:t>variety</a:t>
            </a:r>
            <a:r>
              <a:rPr lang="en-US" sz="3200" dirty="0" smtClean="0"/>
              <a:t> of </a:t>
            </a:r>
            <a:r>
              <a:rPr lang="en-US" sz="3200" b="1" u="sng" dirty="0" smtClean="0"/>
              <a:t>assessment</a:t>
            </a:r>
            <a:r>
              <a:rPr lang="en-US" sz="3200" dirty="0" smtClean="0"/>
              <a:t> options</a:t>
            </a:r>
            <a:endParaRPr lang="en-US" sz="3200" b="1" u="sng" dirty="0" smtClean="0"/>
          </a:p>
          <a:p>
            <a:pPr marL="457200" indent="-457200">
              <a:buFont typeface="Arial" panose="020B0604020202020204" pitchFamily="34" charset="0"/>
              <a:buChar char="•"/>
            </a:pPr>
            <a:r>
              <a:rPr lang="en-US" sz="3200" b="1" u="sng" dirty="0" smtClean="0"/>
              <a:t>Methods:</a:t>
            </a:r>
            <a:r>
              <a:rPr lang="en-US" sz="3200" dirty="0" smtClean="0"/>
              <a:t> How will you challenge all students?</a:t>
            </a:r>
          </a:p>
          <a:p>
            <a:pPr marL="457200" indent="-457200">
              <a:buFont typeface="Arial" panose="020B0604020202020204" pitchFamily="34" charset="0"/>
              <a:buChar char="•"/>
            </a:pPr>
            <a:r>
              <a:rPr lang="en-US" sz="3200" b="1" u="sng" dirty="0" smtClean="0"/>
              <a:t>Materials</a:t>
            </a:r>
            <a:r>
              <a:rPr lang="en-US" sz="3200" dirty="0" smtClean="0"/>
              <a:t>: Provide your students with a variety</a:t>
            </a:r>
          </a:p>
          <a:p>
            <a:r>
              <a:rPr lang="en-US" sz="3200" dirty="0" smtClean="0"/>
              <a:t>of materials and manipulatives. What materials </a:t>
            </a:r>
          </a:p>
          <a:p>
            <a:r>
              <a:rPr lang="en-US" sz="3200" dirty="0" smtClean="0"/>
              <a:t>could you use to allow </a:t>
            </a:r>
            <a:r>
              <a:rPr lang="en-US" sz="3200" dirty="0" smtClean="0"/>
              <a:t>students </a:t>
            </a:r>
            <a:r>
              <a:rPr lang="en-US" sz="3200" dirty="0" smtClean="0"/>
              <a:t>to demonstrate </a:t>
            </a:r>
          </a:p>
          <a:p>
            <a:r>
              <a:rPr lang="en-US" sz="3200" dirty="0" smtClean="0"/>
              <a:t>Their</a:t>
            </a:r>
            <a:r>
              <a:rPr lang="en-US" sz="3200" dirty="0" smtClean="0"/>
              <a:t> </a:t>
            </a:r>
            <a:r>
              <a:rPr lang="en-US" sz="3200" dirty="0" smtClean="0"/>
              <a:t>understanding</a:t>
            </a:r>
            <a:r>
              <a:rPr lang="en-US" sz="3200" dirty="0" smtClean="0"/>
              <a:t>?</a:t>
            </a:r>
          </a:p>
          <a:p>
            <a:endParaRPr lang="en-US" sz="2800" dirty="0"/>
          </a:p>
        </p:txBody>
      </p:sp>
    </p:spTree>
    <p:extLst>
      <p:ext uri="{BB962C8B-B14F-4D97-AF65-F5344CB8AC3E}">
        <p14:creationId xmlns:p14="http://schemas.microsoft.com/office/powerpoint/2010/main" val="3477779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2676</TotalTime>
  <Words>831</Words>
  <Application>Microsoft Office PowerPoint</Application>
  <PresentationFormat>On-screen Show (4:3)</PresentationFormat>
  <Paragraphs>71</Paragraphs>
  <Slides>8</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MS PGothic</vt:lpstr>
      <vt:lpstr>MS PGothic</vt:lpstr>
      <vt:lpstr>Arial</vt:lpstr>
      <vt:lpstr>Calibri</vt:lpstr>
      <vt:lpstr>Trebuchet MS</vt:lpstr>
      <vt:lpstr>Wingdings 3</vt:lpstr>
      <vt:lpstr>Custom Design</vt:lpstr>
      <vt:lpstr>Facet</vt:lpstr>
      <vt:lpstr>PowerPoint Presentation</vt:lpstr>
      <vt:lpstr>How much is enough? Are you doing all you can to reach every student? </vt:lpstr>
      <vt:lpstr>What is a UDL Curriculum?</vt:lpstr>
      <vt:lpstr>A word about Goals:</vt:lpstr>
      <vt:lpstr>A word about Assessment:</vt:lpstr>
      <vt:lpstr>A word on Methods:</vt:lpstr>
      <vt:lpstr>A word on Materials:</vt:lpstr>
      <vt:lpstr>What can you take away from this?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Patti</dc:creator>
  <cp:lastModifiedBy>Jocelyn Hockley</cp:lastModifiedBy>
  <cp:revision>181</cp:revision>
  <dcterms:created xsi:type="dcterms:W3CDTF">2011-09-08T20:07:45Z</dcterms:created>
  <dcterms:modified xsi:type="dcterms:W3CDTF">2015-03-29T13:59:15Z</dcterms:modified>
</cp:coreProperties>
</file>